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ctiveX/activeX1.xml" ContentType="application/vnd.ms-office.activeX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57" r:id="rId4"/>
    <p:sldId id="263" r:id="rId5"/>
    <p:sldId id="264" r:id="rId6"/>
    <p:sldId id="265" r:id="rId7"/>
    <p:sldId id="266" r:id="rId8"/>
    <p:sldId id="267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60" r:id="rId17"/>
    <p:sldId id="259" r:id="rId18"/>
    <p:sldId id="261" r:id="rId19"/>
    <p:sldId id="279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895" autoAdjust="0"/>
  </p:normalViewPr>
  <p:slideViewPr>
    <p:cSldViewPr>
      <p:cViewPr>
        <p:scale>
          <a:sx n="100" d="100"/>
          <a:sy n="100" d="100"/>
        </p:scale>
        <p:origin x="-1944" y="-2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E2FB0-7E73-4AA2-8150-33F49396550F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21B9C-8A01-410C-B2A0-356494AC8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77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21B9C-8A01-410C-B2A0-356494AC80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40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21B9C-8A01-410C-B2A0-356494AC80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42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21B9C-8A01-410C-B2A0-356494AC80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37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21B9C-8A01-410C-B2A0-356494AC80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48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8089-FB4F-4FF5-B3AA-6347969F1A37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4FE3DD-3999-4A14-B597-244FC9204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8089-FB4F-4FF5-B3AA-6347969F1A37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3DD-3999-4A14-B597-244FC9204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8089-FB4F-4FF5-B3AA-6347969F1A37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3DD-3999-4A14-B597-244FC9204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8089-FB4F-4FF5-B3AA-6347969F1A37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3DD-3999-4A14-B597-244FC9204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8089-FB4F-4FF5-B3AA-6347969F1A37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4FE3DD-3999-4A14-B597-244FC9204A0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8089-FB4F-4FF5-B3AA-6347969F1A37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3DD-3999-4A14-B597-244FC9204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8089-FB4F-4FF5-B3AA-6347969F1A37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3DD-3999-4A14-B597-244FC9204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8089-FB4F-4FF5-B3AA-6347969F1A37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3DD-3999-4A14-B597-244FC9204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8089-FB4F-4FF5-B3AA-6347969F1A37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3DD-3999-4A14-B597-244FC9204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8089-FB4F-4FF5-B3AA-6347969F1A37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3DD-3999-4A14-B597-244FC9204A0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8089-FB4F-4FF5-B3AA-6347969F1A37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4FE3DD-3999-4A14-B597-244FC9204A0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3238089-FB4F-4FF5-B3AA-6347969F1A37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CC4FE3DD-3999-4A14-B597-244FC9204A0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 smtClean="0"/>
              <a:t>Web</a:t>
            </a:r>
            <a:br>
              <a:rPr lang="en-US" sz="8000" dirty="0" smtClean="0"/>
            </a:br>
            <a:r>
              <a:rPr lang="en-US" sz="8000" dirty="0" smtClean="0"/>
              <a:t>Survey System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Drop Table team;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31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 2:</a:t>
            </a:r>
            <a:br>
              <a:rPr lang="en-US" dirty="0" smtClean="0"/>
            </a:br>
            <a:r>
              <a:rPr lang="en-US" dirty="0" smtClean="0"/>
              <a:t>Reminder Emails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7939087" cy="4902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579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 3:</a:t>
            </a:r>
            <a:br>
              <a:rPr lang="en-US" dirty="0" smtClean="0"/>
            </a:br>
            <a:r>
              <a:rPr lang="en-US" dirty="0" smtClean="0"/>
              <a:t>Generate Report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2438399"/>
            <a:ext cx="8212137" cy="279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287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 4:</a:t>
            </a:r>
            <a:br>
              <a:rPr lang="en-US" dirty="0" smtClean="0"/>
            </a:br>
            <a:r>
              <a:rPr lang="en-US" dirty="0" smtClean="0"/>
              <a:t>Create Survey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62100"/>
            <a:ext cx="6553200" cy="509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88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 5:</a:t>
            </a:r>
            <a:br>
              <a:rPr lang="en-US" dirty="0" smtClean="0"/>
            </a:br>
            <a:r>
              <a:rPr lang="en-US" dirty="0" smtClean="0"/>
              <a:t>Manage Questions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8299398" cy="488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941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 6:</a:t>
            </a:r>
            <a:br>
              <a:rPr lang="en-US" dirty="0" smtClean="0"/>
            </a:br>
            <a:r>
              <a:rPr lang="en-US" dirty="0" smtClean="0"/>
              <a:t>Survey Page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90675"/>
            <a:ext cx="7620000" cy="494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651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 7:</a:t>
            </a:r>
            <a:br>
              <a:rPr lang="en-US" dirty="0" smtClean="0"/>
            </a:br>
            <a:r>
              <a:rPr lang="en-US" dirty="0" smtClean="0"/>
              <a:t>Database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2314575"/>
            <a:ext cx="7010400" cy="314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360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Model</a:t>
            </a:r>
            <a:br>
              <a:rPr lang="en-US" dirty="0" smtClean="0"/>
            </a:br>
            <a:r>
              <a:rPr lang="en-US" dirty="0" smtClean="0"/>
              <a:t>Sequence Diagram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52600"/>
            <a:ext cx="8001000" cy="427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14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Model</a:t>
            </a:r>
            <a:br>
              <a:rPr lang="en-US" dirty="0" smtClean="0"/>
            </a:br>
            <a:r>
              <a:rPr lang="en-US" dirty="0" smtClean="0"/>
              <a:t>Data Flow Diagram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7391400" cy="434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921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br>
              <a:rPr lang="en-US" dirty="0" smtClean="0"/>
            </a:br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9224" name="ShockwaveFlash1" r:id="rId2" imgW="8609524" imgH="5106113"/>
        </mc:Choice>
        <mc:Fallback>
          <p:control name="ShockwaveFlash1" r:id="rId2" imgW="8609524" imgH="510611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8600" y="1524000"/>
                  <a:ext cx="8610600" cy="5105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29752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Implement Bootstrap library</a:t>
            </a:r>
          </a:p>
          <a:p>
            <a:pPr marL="800100" lvl="1" indent="-342900"/>
            <a:r>
              <a:rPr lang="en-US" dirty="0" smtClean="0"/>
              <a:t>Design a more elegant UI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Improve the ‘Submitted’ views</a:t>
            </a:r>
          </a:p>
          <a:p>
            <a:pPr marL="800100" lvl="1" indent="-342900"/>
            <a:r>
              <a:rPr lang="en-US" dirty="0" smtClean="0"/>
              <a:t>Current view is a bit plain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Test the system with a client</a:t>
            </a:r>
          </a:p>
          <a:p>
            <a:pPr marL="800100" lvl="1" indent="-342900"/>
            <a:r>
              <a:rPr lang="en-US" dirty="0" smtClean="0"/>
              <a:t>Riber Gustafson</a:t>
            </a:r>
          </a:p>
        </p:txBody>
      </p:sp>
      <p:pic>
        <p:nvPicPr>
          <p:cNvPr id="8194" name="Picture 2" descr="Image result for bootstra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371600"/>
            <a:ext cx="172389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446" y="3124200"/>
            <a:ext cx="14478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7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br>
              <a:rPr lang="en-US" dirty="0" smtClean="0"/>
            </a:br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Web-based survey system</a:t>
            </a:r>
          </a:p>
          <a:p>
            <a:pPr marL="800100" lvl="1" indent="-342900"/>
            <a:r>
              <a:rPr lang="en-US" dirty="0" smtClean="0"/>
              <a:t>Can be implemented on any website</a:t>
            </a:r>
            <a:br>
              <a:rPr lang="en-US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800100" lvl="1" indent="-342900"/>
            <a:r>
              <a:rPr lang="en-US" dirty="0" smtClean="0"/>
              <a:t>Customizable questions and email script</a:t>
            </a:r>
            <a:br>
              <a:rPr lang="en-US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800100" lvl="1" indent="-342900"/>
            <a:r>
              <a:rPr lang="en-US" dirty="0" smtClean="0"/>
              <a:t>Generates insightful reports from responses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2514600"/>
            <a:ext cx="4395787" cy="1017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038600"/>
            <a:ext cx="4283642" cy="914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486400"/>
            <a:ext cx="3810000" cy="1050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418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it unique?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Semantic Differential Questions (w/ Likert Scale)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Survey Structure Targets Companies of Any Size</a:t>
            </a:r>
            <a:br>
              <a:rPr lang="en-US" dirty="0" smtClean="0"/>
            </a:b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536851"/>
              </p:ext>
            </p:extLst>
          </p:nvPr>
        </p:nvGraphicFramePr>
        <p:xfrm>
          <a:off x="533400" y="2286000"/>
          <a:ext cx="79248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/>
                <a:gridCol w="990600"/>
                <a:gridCol w="990600"/>
                <a:gridCol w="990600"/>
                <a:gridCol w="990600"/>
                <a:gridCol w="990600"/>
                <a:gridCol w="990600"/>
                <a:gridCol w="990600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Left Statement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(Positive)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Right Statement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(Negative)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Strongly Agree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Mostly Agree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Partly Agree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Partly</a:t>
                      </a:r>
                      <a:r>
                        <a:rPr lang="en-US" sz="1600" baseline="0" dirty="0" smtClean="0"/>
                        <a:t> Agree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Mostly Agree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Strongly Agree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CSC 490 is great!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sz="4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</a:t>
                      </a:r>
                      <a:endParaRPr lang="en-US" sz="4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◦</a:t>
                      </a:r>
                      <a:endParaRPr lang="en-US" sz="4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◦</a:t>
                      </a:r>
                      <a:endParaRPr lang="en-US" sz="4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◦</a:t>
                      </a:r>
                      <a:endParaRPr lang="en-US" sz="4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◦</a:t>
                      </a:r>
                      <a:endParaRPr lang="en-US" sz="4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◦</a:t>
                      </a:r>
                      <a:endParaRPr lang="en-US" sz="4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CSC 490 is awful!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447897"/>
              </p:ext>
            </p:extLst>
          </p:nvPr>
        </p:nvGraphicFramePr>
        <p:xfrm>
          <a:off x="533400" y="5257800"/>
          <a:ext cx="79248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/>
                <a:gridCol w="990600"/>
                <a:gridCol w="990600"/>
                <a:gridCol w="990600"/>
                <a:gridCol w="990600"/>
                <a:gridCol w="990600"/>
                <a:gridCol w="990600"/>
                <a:gridCol w="9906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en-US" b="0" i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➡ </a:t>
                      </a:r>
                      <a:r>
                        <a:rPr lang="en-US" sz="2000" b="0" i="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∞</a:t>
                      </a:r>
                      <a:endParaRPr lang="en-US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en-US" b="0" i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➡ </a:t>
                      </a:r>
                      <a:r>
                        <a:rPr lang="en-US" sz="2000" b="0" i="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∞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en-US" b="0" i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➡ </a:t>
                      </a:r>
                      <a:r>
                        <a:rPr lang="en-US" sz="2000" b="0" i="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∞</a:t>
                      </a:r>
                      <a:endParaRPr lang="en-US" sz="2400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Company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Survey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Department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Participant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36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br>
              <a:rPr lang="en-US" dirty="0" smtClean="0"/>
            </a:br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all" spc="-60" dirty="0" smtClean="0">
                <a:solidFill>
                  <a:schemeClr val="tx2"/>
                </a:solidFill>
                <a:ea typeface="+mj-ea"/>
                <a:cs typeface="+mj-cs"/>
              </a:rPr>
              <a:t>Administrative</a:t>
            </a:r>
            <a:endParaRPr lang="en-US" cap="all" spc="-60" dirty="0">
              <a:solidFill>
                <a:schemeClr val="tx2"/>
              </a:solidFill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Administrator must log in to access admin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Administrator </a:t>
            </a:r>
            <a:r>
              <a:rPr lang="en-US" sz="1700" dirty="0" smtClean="0"/>
              <a:t>should be able to </a:t>
            </a:r>
            <a:r>
              <a:rPr lang="en-US" sz="1700" dirty="0"/>
              <a:t>manage (create, update, delete):</a:t>
            </a:r>
          </a:p>
          <a:p>
            <a:pPr marL="742950" lvl="1" indent="-285750"/>
            <a:r>
              <a:rPr lang="en-US" sz="1700" dirty="0"/>
              <a:t>Companies</a:t>
            </a:r>
          </a:p>
          <a:p>
            <a:pPr marL="742950" lvl="1" indent="-285750"/>
            <a:r>
              <a:rPr lang="en-US" sz="1700" dirty="0"/>
              <a:t>Surveys</a:t>
            </a:r>
          </a:p>
          <a:p>
            <a:pPr marL="742950" lvl="1" indent="-285750"/>
            <a:r>
              <a:rPr lang="en-US" sz="1700" dirty="0"/>
              <a:t>Departments</a:t>
            </a:r>
          </a:p>
          <a:p>
            <a:pPr marL="742950" lvl="1" indent="-285750"/>
            <a:r>
              <a:rPr lang="en-US" sz="1700" dirty="0"/>
              <a:t>Participants</a:t>
            </a:r>
          </a:p>
          <a:p>
            <a:pPr marL="742950" lvl="1" indent="-285750"/>
            <a:r>
              <a:rPr lang="en-US" sz="1700" dirty="0"/>
              <a:t>Questions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81000"/>
            <a:ext cx="10668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29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8637"/>
            <a:ext cx="7620000" cy="4373563"/>
          </a:xfrm>
        </p:spPr>
        <p:txBody>
          <a:bodyPr>
            <a:normAutofit fontScale="85000" lnSpcReduction="10000"/>
          </a:bodyPr>
          <a:lstStyle/>
          <a:p>
            <a:r>
              <a:rPr lang="en-US" sz="2400" cap="all" spc="-60" dirty="0">
                <a:solidFill>
                  <a:schemeClr val="tx2"/>
                </a:solidFill>
                <a:ea typeface="+mj-ea"/>
                <a:cs typeface="+mj-cs"/>
              </a:rPr>
              <a:t>Administrative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Administrator </a:t>
            </a:r>
            <a:r>
              <a:rPr lang="en-US" dirty="0" smtClean="0"/>
              <a:t>should </a:t>
            </a:r>
            <a:r>
              <a:rPr lang="en-US" dirty="0"/>
              <a:t>create new surveys with the below process:</a:t>
            </a:r>
          </a:p>
          <a:p>
            <a:pPr marL="800100" lvl="1" indent="-342900"/>
            <a:r>
              <a:rPr lang="en-US" dirty="0"/>
              <a:t>Create a company record or choose an existing one.</a:t>
            </a:r>
          </a:p>
          <a:p>
            <a:pPr marL="800100" lvl="1" indent="-342900"/>
            <a:r>
              <a:rPr lang="en-US" dirty="0"/>
              <a:t>Create a list of departments involved in the survey.</a:t>
            </a:r>
          </a:p>
          <a:p>
            <a:pPr marL="800100" lvl="1" indent="-342900"/>
            <a:r>
              <a:rPr lang="en-US" dirty="0"/>
              <a:t>Supply a comma delimited list of emails for each department.</a:t>
            </a:r>
          </a:p>
          <a:p>
            <a:pPr marL="800100" lvl="1" indent="-342900"/>
            <a:r>
              <a:rPr lang="en-US" dirty="0"/>
              <a:t>Choose the questions involved in the survey.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Automatic emails </a:t>
            </a:r>
            <a:r>
              <a:rPr lang="en-US" dirty="0" smtClean="0"/>
              <a:t>should </a:t>
            </a:r>
            <a:r>
              <a:rPr lang="en-US" dirty="0"/>
              <a:t>be sent out to each </a:t>
            </a:r>
            <a:r>
              <a:rPr lang="en-US" dirty="0" smtClean="0"/>
              <a:t>survey participant.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Administrator should be able to send out reminder </a:t>
            </a:r>
            <a:r>
              <a:rPr lang="en-US" dirty="0"/>
              <a:t>emails </a:t>
            </a:r>
            <a:r>
              <a:rPr lang="en-US" dirty="0" smtClean="0"/>
              <a:t>to:</a:t>
            </a:r>
            <a:endParaRPr lang="en-US" dirty="0"/>
          </a:p>
          <a:p>
            <a:pPr marL="800100" lvl="1" indent="-342900"/>
            <a:r>
              <a:rPr lang="en-US" dirty="0"/>
              <a:t>All participants in the company who have not completed the survey.</a:t>
            </a:r>
          </a:p>
          <a:p>
            <a:pPr marL="800100" lvl="1" indent="-342900"/>
            <a:r>
              <a:rPr lang="en-US" dirty="0"/>
              <a:t>All participants in a department who have not completed the survey.</a:t>
            </a:r>
          </a:p>
          <a:p>
            <a:pPr marL="800100" lvl="1" indent="-342900"/>
            <a:r>
              <a:rPr lang="en-US" dirty="0"/>
              <a:t>An individual participant who has no completed the survey.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Administrator should be able to generate Excel reports.</a:t>
            </a:r>
          </a:p>
          <a:p>
            <a:pPr marL="800100" lvl="1" indent="-342900"/>
            <a:r>
              <a:rPr lang="en-US" dirty="0" smtClean="0"/>
              <a:t>Overall survey results and breakdown by department.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81000"/>
            <a:ext cx="10668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629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7620000" cy="43735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200" cap="all" spc="-60" dirty="0" smtClean="0">
                <a:solidFill>
                  <a:schemeClr val="tx2"/>
                </a:solidFill>
                <a:ea typeface="+mj-ea"/>
                <a:cs typeface="+mj-cs"/>
              </a:rPr>
              <a:t>Survey</a:t>
            </a:r>
            <a:endParaRPr lang="en-US" sz="2200" cap="all" spc="-60" dirty="0">
              <a:solidFill>
                <a:schemeClr val="tx2"/>
              </a:solidFill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Participant </a:t>
            </a:r>
            <a:r>
              <a:rPr lang="en-US" sz="1800" dirty="0" smtClean="0"/>
              <a:t>should receive email with link to survey page.</a:t>
            </a:r>
          </a:p>
          <a:p>
            <a:pPr marL="742950" lvl="1" indent="-285750"/>
            <a:r>
              <a:rPr lang="en-US" sz="1800" dirty="0" smtClean="0"/>
              <a:t>Hyperlink should contain a unique ID.</a:t>
            </a:r>
          </a:p>
          <a:p>
            <a:pPr marL="742950" lvl="1" indent="-285750"/>
            <a:r>
              <a:rPr lang="en-US" sz="1800" dirty="0" smtClean="0"/>
              <a:t>Survey page should not be accessible with an invalid ID.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Survey questions </a:t>
            </a:r>
            <a:r>
              <a:rPr lang="en-US" sz="1800" dirty="0" smtClean="0"/>
              <a:t>should </a:t>
            </a:r>
            <a:r>
              <a:rPr lang="en-US" sz="1800" dirty="0"/>
              <a:t>be </a:t>
            </a:r>
            <a:r>
              <a:rPr lang="en-US" sz="1800" dirty="0" smtClean="0"/>
              <a:t>semantic differential.</a:t>
            </a:r>
          </a:p>
          <a:p>
            <a:pPr marL="742950" lvl="1" indent="-285750"/>
            <a:r>
              <a:rPr lang="en-US" sz="1800" dirty="0" smtClean="0"/>
              <a:t>Response choices should be Likert scale.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Participant </a:t>
            </a:r>
            <a:r>
              <a:rPr lang="en-US" sz="1800" dirty="0"/>
              <a:t>must complete all questions before submitting</a:t>
            </a:r>
            <a:r>
              <a:rPr lang="en-US" sz="1800" dirty="0" smtClean="0"/>
              <a:t>.</a:t>
            </a:r>
          </a:p>
          <a:p>
            <a:pPr marL="742950" lvl="1" indent="-285750"/>
            <a:r>
              <a:rPr lang="en-US" sz="1800" dirty="0" smtClean="0"/>
              <a:t>The participant should be prompted for confirmation.</a:t>
            </a:r>
          </a:p>
          <a:p>
            <a:pPr marL="742950" lvl="1" indent="-285750"/>
            <a:r>
              <a:rPr lang="en-US" sz="1800" dirty="0" smtClean="0"/>
              <a:t>If any questions remain incomplete, the earliest incomplete question should be shown (scroll to location).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Participant should only be able to submit the survey once.</a:t>
            </a:r>
          </a:p>
          <a:p>
            <a:pPr marL="742950" lvl="1" indent="-285750"/>
            <a:r>
              <a:rPr lang="en-US" sz="1800" dirty="0" smtClean="0"/>
              <a:t>Survey page should be inaccessibly with the same ID.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Responses </a:t>
            </a:r>
            <a:r>
              <a:rPr lang="en-US" sz="1800" dirty="0" smtClean="0"/>
              <a:t>should </a:t>
            </a:r>
            <a:r>
              <a:rPr lang="en-US" sz="1800" dirty="0"/>
              <a:t>be recorded anonymously.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00" y="381000"/>
            <a:ext cx="1358900" cy="116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104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8637"/>
            <a:ext cx="7620000" cy="43735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cap="all" spc="-60" dirty="0" smtClean="0">
                <a:solidFill>
                  <a:schemeClr val="tx2"/>
                </a:solidFill>
                <a:ea typeface="+mj-ea"/>
                <a:cs typeface="+mj-cs"/>
              </a:rPr>
              <a:t>Database</a:t>
            </a:r>
            <a:endParaRPr lang="en-US" cap="all" spc="-60" dirty="0">
              <a:solidFill>
                <a:schemeClr val="tx2"/>
              </a:solidFill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The database should be implemented using MySQL</a:t>
            </a:r>
          </a:p>
          <a:p>
            <a:pPr marL="742950" lvl="1" indent="-285750"/>
            <a:r>
              <a:rPr lang="en-US" sz="1700" dirty="0" smtClean="0"/>
              <a:t>Relational database</a:t>
            </a:r>
          </a:p>
          <a:p>
            <a:pPr marL="742950" lvl="1" indent="-285750"/>
            <a:r>
              <a:rPr lang="en-US" sz="1700" dirty="0" smtClean="0"/>
              <a:t>Free and open-source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The schema should be efficiently designed</a:t>
            </a:r>
          </a:p>
          <a:p>
            <a:pPr marL="742950" lvl="1" indent="-285750"/>
            <a:r>
              <a:rPr lang="en-US" sz="1700" dirty="0" smtClean="0"/>
              <a:t>Relationships used to eliminate redundant data</a:t>
            </a:r>
          </a:p>
          <a:p>
            <a:pPr marL="742950" lvl="1" indent="-285750"/>
            <a:r>
              <a:rPr lang="en-US" sz="1700" dirty="0" smtClean="0"/>
              <a:t>Appropriate data types and length restrictions.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04800"/>
            <a:ext cx="1341437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261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852613"/>
            <a:ext cx="8010525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009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 1:</a:t>
            </a:r>
            <a:br>
              <a:rPr lang="en-US" dirty="0" smtClean="0"/>
            </a:br>
            <a:r>
              <a:rPr lang="en-US" dirty="0" smtClean="0"/>
              <a:t>Manage Survey</a:t>
            </a:r>
            <a:endParaRPr lang="en-US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52600"/>
            <a:ext cx="8077200" cy="4502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074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4437</TotalTime>
  <Words>426</Words>
  <Application>Microsoft Office PowerPoint</Application>
  <PresentationFormat>On-screen Show (4:3)</PresentationFormat>
  <Paragraphs>99</Paragraphs>
  <Slides>19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Essential</vt:lpstr>
      <vt:lpstr>Web Survey System</vt:lpstr>
      <vt:lpstr>Project Definition</vt:lpstr>
      <vt:lpstr>What makes it unique?</vt:lpstr>
      <vt:lpstr>Project Requirements</vt:lpstr>
      <vt:lpstr>Project Requirements</vt:lpstr>
      <vt:lpstr>Project Requirements</vt:lpstr>
      <vt:lpstr>Project Requirements</vt:lpstr>
      <vt:lpstr>Subsystems</vt:lpstr>
      <vt:lpstr>Subsystem 1: Manage Survey</vt:lpstr>
      <vt:lpstr>Subsystem 2: Reminder Emails</vt:lpstr>
      <vt:lpstr>Subsystem 3: Generate Report</vt:lpstr>
      <vt:lpstr>Subsystem 4: Create Survey</vt:lpstr>
      <vt:lpstr>Subsystem 5: Manage Questions</vt:lpstr>
      <vt:lpstr>Subsystem 6: Survey Page</vt:lpstr>
      <vt:lpstr>Subsystem 7: Database</vt:lpstr>
      <vt:lpstr>System Model Sequence Diagram</vt:lpstr>
      <vt:lpstr>System Model Data Flow Diagram</vt:lpstr>
      <vt:lpstr>Software Demonstration</vt:lpstr>
      <vt:lpstr>Future Plans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System</dc:title>
  <dc:creator>Windows User</dc:creator>
  <cp:lastModifiedBy>Windows User</cp:lastModifiedBy>
  <cp:revision>82</cp:revision>
  <dcterms:created xsi:type="dcterms:W3CDTF">2018-02-18T15:18:24Z</dcterms:created>
  <dcterms:modified xsi:type="dcterms:W3CDTF">2018-04-16T13:54:54Z</dcterms:modified>
</cp:coreProperties>
</file>